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33"/>
  </p:notesMasterIdLst>
  <p:handoutMasterIdLst>
    <p:handoutMasterId r:id="rId34"/>
  </p:handoutMasterIdLst>
  <p:sldIdLst>
    <p:sldId id="421" r:id="rId2"/>
    <p:sldId id="513" r:id="rId3"/>
    <p:sldId id="514" r:id="rId4"/>
    <p:sldId id="537" r:id="rId5"/>
    <p:sldId id="512" r:id="rId6"/>
    <p:sldId id="538" r:id="rId7"/>
    <p:sldId id="515" r:id="rId8"/>
    <p:sldId id="539" r:id="rId9"/>
    <p:sldId id="540" r:id="rId10"/>
    <p:sldId id="536" r:id="rId11"/>
    <p:sldId id="534" r:id="rId12"/>
    <p:sldId id="516" r:id="rId13"/>
    <p:sldId id="517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28" r:id="rId23"/>
    <p:sldId id="547" r:id="rId24"/>
    <p:sldId id="548" r:id="rId25"/>
    <p:sldId id="549" r:id="rId26"/>
    <p:sldId id="542" r:id="rId27"/>
    <p:sldId id="543" r:id="rId28"/>
    <p:sldId id="544" r:id="rId29"/>
    <p:sldId id="545" r:id="rId30"/>
    <p:sldId id="546" r:id="rId31"/>
    <p:sldId id="511" r:id="rId32"/>
  </p:sldIdLst>
  <p:sldSz cx="9144000" cy="6858000" type="screen4x3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008000"/>
    <a:srgbClr val="FFFF99"/>
    <a:srgbClr val="FF9933"/>
    <a:srgbClr val="D9D9D9"/>
    <a:srgbClr val="E7F4BE"/>
    <a:srgbClr val="CCCCE6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66" autoAdjust="0"/>
    <p:restoredTop sz="79985" autoAdjust="0"/>
  </p:normalViewPr>
  <p:slideViewPr>
    <p:cSldViewPr>
      <p:cViewPr varScale="1">
        <p:scale>
          <a:sx n="91" d="100"/>
          <a:sy n="91" d="100"/>
        </p:scale>
        <p:origin x="16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70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01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0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fld id="{A703DCBE-EE26-46C2-A6BE-620670959C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20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fld id="{61388809-6B81-4C55-A44B-C841547B6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506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Light types – point, spot, directional,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87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/>
              <a:t>The position </a:t>
            </a:r>
            <a:r>
              <a:rPr lang="en-US" smtClean="0"/>
              <a:t>is reconstructed </a:t>
            </a:r>
            <a:r>
              <a:rPr lang="en-US" dirty="0" smtClean="0"/>
              <a:t>from the fragment position and depth.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56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DS: 24-bit depth, 8-bit</a:t>
            </a:r>
            <a:r>
              <a:rPr lang="en-US" baseline="0" dirty="0" smtClean="0"/>
              <a:t> stencil</a:t>
            </a:r>
            <a:endParaRPr lang="en-US" dirty="0" smtClean="0"/>
          </a:p>
          <a:p>
            <a:pPr marL="0" indent="0">
              <a:buFont typeface="Arial" charset="0"/>
              <a:buNone/>
            </a:pPr>
            <a:r>
              <a:rPr lang="en-US" dirty="0" smtClean="0"/>
              <a:t>* RT0-RT3:  32-bit RGBA</a:t>
            </a:r>
          </a:p>
          <a:p>
            <a:pPr marL="0" indent="0">
              <a:buFont typeface="Arial" charset="0"/>
              <a:buNone/>
            </a:pPr>
            <a:r>
              <a:rPr lang="en-US" dirty="0" smtClean="0"/>
              <a:t>* Light accumulation is output</a:t>
            </a:r>
          </a:p>
          <a:p>
            <a:pPr marL="0" indent="0">
              <a:buFont typeface="Arial" charset="0"/>
              <a:buNone/>
            </a:pPr>
            <a:r>
              <a:rPr lang="en-US" dirty="0" smtClean="0"/>
              <a:t>* Normal Z is reconstructed since it is normalized</a:t>
            </a:r>
          </a:p>
          <a:p>
            <a:pPr marL="0" indent="0">
              <a:buFont typeface="Arial" charset="0"/>
              <a:buNone/>
            </a:pPr>
            <a:r>
              <a:rPr lang="en-US" dirty="0" smtClean="0"/>
              <a:t>* Motion vector is in screen-space</a:t>
            </a:r>
          </a:p>
          <a:p>
            <a:pPr marL="0" indent="0">
              <a:buFont typeface="Arial" charset="0"/>
              <a:buNone/>
            </a:pPr>
            <a:r>
              <a:rPr lang="en-US" dirty="0" smtClean="0"/>
              <a:t>* Specular power - stored as log2(original)/10.5</a:t>
            </a:r>
            <a:r>
              <a:rPr lang="en-US" baseline="0" dirty="0" smtClean="0"/>
              <a:t> - </a:t>
            </a:r>
            <a:r>
              <a:rPr lang="en-US" dirty="0" smtClean="0"/>
              <a:t>High range and still high precision for low shininess</a:t>
            </a:r>
          </a:p>
          <a:p>
            <a:pPr marL="0" indent="0">
              <a:buFont typeface="Arial" charset="0"/>
              <a:buNone/>
            </a:pPr>
            <a:r>
              <a:rPr lang="en-US" dirty="0" smtClean="0"/>
              <a:t>*</a:t>
            </a:r>
            <a:r>
              <a:rPr lang="en-US" baseline="0" dirty="0" smtClean="0"/>
              <a:t> </a:t>
            </a:r>
            <a:r>
              <a:rPr lang="en-US" dirty="0" smtClean="0"/>
              <a:t>Sun Occlusion - pre-rendered static sun shadows</a:t>
            </a:r>
            <a:r>
              <a:rPr lang="en-US" baseline="0" dirty="0" smtClean="0"/>
              <a:t> - </a:t>
            </a:r>
            <a:r>
              <a:rPr lang="en-US" dirty="0" smtClean="0"/>
              <a:t>Mixed with real-time sun shadow for higher quality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56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geometry increases the vertex load but can decrease the fragment load since it can provide a tighter</a:t>
            </a:r>
            <a:r>
              <a:rPr lang="en-US" baseline="0" dirty="0" smtClean="0"/>
              <a:t> fit around the light’s area of influence.  Some lights, like the sun, may not have bounding geometry and are better served by a full-screen quad.</a:t>
            </a:r>
          </a:p>
          <a:p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Killzone 2 uses two passes and the stencil buffer to determine lit pixels, and a third</a:t>
            </a:r>
            <a:r>
              <a:rPr lang="en-US" baseline="0" dirty="0" smtClean="0"/>
              <a:t> pass to finally do lighting.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http://marcinignac.com/blog/deferred-rendering-explained/ - uses front facing culling</a:t>
            </a:r>
            <a:r>
              <a:rPr lang="en-US" baseline="0" dirty="0" smtClean="0"/>
              <a:t> and GREATER depth test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87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left, MRT is ~4x better since the g-buffer</a:t>
            </a:r>
            <a:r>
              <a:rPr lang="en-US" baseline="0" dirty="0" smtClean="0"/>
              <a:t> pass is so expensive.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the right, MRT is ~1.7x better since the light accumulation pass is so expensive.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05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Black tiles – no lights</a:t>
            </a:r>
          </a:p>
          <a:p>
            <a:r>
              <a:rPr lang="en-US" dirty="0" smtClean="0"/>
              <a:t>White tiles – most lights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43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Black tiles – no lights</a:t>
            </a:r>
          </a:p>
          <a:p>
            <a:r>
              <a:rPr lang="en-US" smtClean="0"/>
              <a:t>White tiles – most lights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89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Left: 32x32 tiles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“Smaller tiles require more JavaScript overhead to create light-tile information, but less computation in the lighting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shader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72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How do we</a:t>
            </a:r>
            <a:r>
              <a:rPr lang="en-US" baseline="0" dirty="0" smtClean="0"/>
              <a:t> accumulate?  Blending.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39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Front-to-back and/or</a:t>
            </a:r>
            <a:r>
              <a:rPr lang="en-US" baseline="0" dirty="0" smtClean="0"/>
              <a:t> z-</a:t>
            </a:r>
            <a:r>
              <a:rPr lang="en-US" baseline="0" dirty="0" err="1" smtClean="0"/>
              <a:t>prepass</a:t>
            </a:r>
            <a:r>
              <a:rPr lang="en-US" baseline="0" dirty="0" smtClean="0"/>
              <a:t> can reduce/eliminate shading occluded fragments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Occluded fragments are shaded without a z-</a:t>
            </a:r>
            <a:r>
              <a:rPr lang="en-US" baseline="0" dirty="0" err="1" smtClean="0"/>
              <a:t>prepass</a:t>
            </a:r>
            <a:r>
              <a:rPr lang="en-US" baseline="0" dirty="0" smtClean="0"/>
              <a:t>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Not all lights affect the entire object (performance)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3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39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Can’t compile in</a:t>
            </a:r>
            <a:r>
              <a:rPr lang="en-US" baseline="0" dirty="0" smtClean="0"/>
              <a:t> advance since there are so many combinations.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Front-to-back and/or</a:t>
            </a:r>
            <a:r>
              <a:rPr lang="en-US" baseline="0" dirty="0" smtClean="0"/>
              <a:t> z-</a:t>
            </a:r>
            <a:r>
              <a:rPr lang="en-US" baseline="0" dirty="0" err="1" smtClean="0"/>
              <a:t>prepass</a:t>
            </a:r>
            <a:r>
              <a:rPr lang="en-US" baseline="0" dirty="0" smtClean="0"/>
              <a:t> can reduce/eliminate shading occluded fragments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Occluded fragments are shaded without a z-</a:t>
            </a:r>
            <a:r>
              <a:rPr lang="en-US" baseline="0" dirty="0" err="1" smtClean="0"/>
              <a:t>prepass</a:t>
            </a:r>
            <a:r>
              <a:rPr lang="en-US" baseline="0" dirty="0" smtClean="0"/>
              <a:t>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Not all lights affect the entire object (performance)</a:t>
            </a:r>
          </a:p>
          <a:p>
            <a:pPr marL="0" indent="0">
              <a:buFont typeface="Arial" charset="0"/>
              <a:buNone/>
            </a:pPr>
            <a:endParaRPr lang="en-US" dirty="0" smtClean="0"/>
          </a:p>
          <a:p>
            <a:pPr marL="0" indent="0">
              <a:buFont typeface="Arial" charset="0"/>
              <a:buNone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39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24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Lighting does not depend on the number of objects</a:t>
            </a:r>
          </a:p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24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Does not handle transparent objects?  Why?  We only have g-buffer for front-most fragment.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24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/>
              <a:t>“Depth, normal, and specular factor are used to calculate diffuse lighting and specular reflection, which is then combined with the albedo color for the final image.”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56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20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21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22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23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24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25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26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27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28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29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2013FB-CB63-4819-854B-1CB9A9CAB9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9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11336-5293-47CC-90C0-333B4CB60C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0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80300-3E6F-4427-A2E1-5D9AB6F4E9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4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8735A-D6AA-419A-87B4-83DEEEB200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8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3D3720-B9C7-48F3-B448-3AF10C21BC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CB037-4255-490C-A7FC-96DFB3E1E5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6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3BE11-5560-4BCF-B491-C49330B254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4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35469A-0014-46AD-A341-CAA0BA128B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2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23D64-A1C6-4FB4-9317-B2E04CBDF4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92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48D26-D51D-4A95-9735-9E0762283F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3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ABCA5F-77E8-4EA9-9D1E-1869CC201D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36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  <a:cs typeface="+mn-cs"/>
              </a:defRPr>
            </a:lvl1pPr>
          </a:lstStyle>
          <a:p>
            <a:pPr>
              <a:defRPr/>
            </a:pPr>
            <a:fld id="{9A46FDE7-C17A-40CA-AA27-44F69FBA8E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dwerks.com/files/Deferred_Rendering_in_Leadwerks_Engine.pdf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dwerks.com/files/Deferred_Rendering_in_Leadwerks_Engine.pdf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://www.guerrilla-games.com/publications/dr_kz2_rsx_dev07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://www.guerrilla-games.com/publications/dr_kz2_rsx_dev07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://www.guerrilla-games.com/publications/dr_kz2_rsx_dev07.pdf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://www.guerrilla-games.com/publications/dr_kz2_rsx_dev07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uerrilla-games.com/publications/dr_kz2_rsx_dev07.pdf" TargetMode="Externa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www.guerrilla-games.com/publications/dr_kz2_rsx_dev07.pd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www.guerrilla-games.com/publications/dr_kz2_rsx_dev07.pdf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://www.guerrilla-games.com/publications/dr_kz2_rsx_dev07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://www.guerrilla-games.com/publications/dr_kz2_rsx_dev07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errilla-games.com/publications/dr_kz2_rsx_dev07.pdf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hyperlink" Target="http://marcinignac.com/blog/deferred-rendering-explained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rcinignac.com/blog/deferred-rendering-explained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rcinignac.com/blog/deferred-rendering-explained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rcinignac.com/blog/deferred-rendering-explained/demo/" TargetMode="External"/><Relationship Id="rId3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acks.mozilla.org/2014/01/webgl-deferred-shadin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dwerks.com/files/Deferred_Rendering_in_Leadwerks_Engine.pdf" TargetMode="External"/><Relationship Id="rId4" Type="http://schemas.openxmlformats.org/officeDocument/2006/relationships/hyperlink" Target="http://www.slideshare.net/cagetu/light-prepass" TargetMode="External"/><Relationship Id="rId5" Type="http://schemas.openxmlformats.org/officeDocument/2006/relationships/hyperlink" Target="http://aras-p.info/texts/CompactNormalStorage.html" TargetMode="External"/><Relationship Id="rId6" Type="http://schemas.openxmlformats.org/officeDocument/2006/relationships/hyperlink" Target="https://hacks.mozilla.org/2014/01/webgl-deferred-shading/" TargetMode="External"/><Relationship Id="rId7" Type="http://schemas.openxmlformats.org/officeDocument/2006/relationships/hyperlink" Target="http://marcinignac.com/blog/deferred-rendering-explained/" TargetMode="External"/><Relationship Id="rId8" Type="http://schemas.openxmlformats.org/officeDocument/2006/relationships/hyperlink" Target="http://www.floored.com/blog/2015webgl-deferred-shading-gbuffer-floating-point-textur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uerrilla-games.com/publications/dr_kz2_rsx_dev07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1828800"/>
            <a:ext cx="6858000" cy="2209800"/>
          </a:xfrm>
        </p:spPr>
        <p:txBody>
          <a:bodyPr/>
          <a:lstStyle/>
          <a:p>
            <a:r>
              <a:rPr lang="en-US" altLang="en-US" sz="4600" dirty="0" smtClean="0"/>
              <a:t>Deferred Shading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 smtClean="0"/>
              <a:t>Patrick Cozzi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University of Pennsylvania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CIS 565 - Fall 2016</a:t>
            </a:r>
          </a:p>
        </p:txBody>
      </p:sp>
      <p:pic>
        <p:nvPicPr>
          <p:cNvPr id="5" name="Picture 2" descr="https://github.com/CIS565-Fall-2016/cis565-fall-2016.github.io/raw/master/images/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420" y="0"/>
            <a:ext cx="6042580" cy="15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G-Buffer Layout in </a:t>
            </a:r>
            <a:r>
              <a:rPr lang="en-US" sz="4000" dirty="0" err="1" smtClean="0"/>
              <a:t>Leadwerks</a:t>
            </a:r>
            <a:r>
              <a:rPr lang="en-US" sz="4000" dirty="0" smtClean="0"/>
              <a:t> 2.1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5339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http://www.leadwerks.com/files/Deferred_Rendering_in_Leadwerks_Engine.pdf</a:t>
            </a:r>
            <a:endParaRPr lang="en-US" sz="1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490" y="1676400"/>
            <a:ext cx="511302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291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G-Buffer Layout in </a:t>
            </a:r>
            <a:r>
              <a:rPr lang="en-US" sz="4000" dirty="0" err="1" smtClean="0"/>
              <a:t>Leadwerks</a:t>
            </a:r>
            <a:r>
              <a:rPr lang="en-US" sz="4000" dirty="0" smtClean="0"/>
              <a:t> 2.1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5339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http://www.leadwerks.com/files/Deferred_Rendering_in_Leadwerks_Engine.pdf</a:t>
            </a:r>
            <a:endParaRPr lang="en-US" sz="1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3005138"/>
            <a:ext cx="55149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599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9" y="1761695"/>
            <a:ext cx="7735782" cy="433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3166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8" y="1761695"/>
            <a:ext cx="7741967" cy="433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11890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9" y="1761695"/>
            <a:ext cx="7741966" cy="434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84601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10" y="1769833"/>
            <a:ext cx="7764160" cy="433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48985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2"/>
              </a:rPr>
              <a:t>http://www.guerrilla-games.com/publications/dr_kz2_rsx_dev07.pdf</a:t>
            </a:r>
            <a:endParaRPr lang="en-US" sz="1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769833"/>
            <a:ext cx="7706270" cy="4325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28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773532"/>
            <a:ext cx="7706270" cy="4325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83741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2" y="1773532"/>
            <a:ext cx="7707750" cy="432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4761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2" y="1777231"/>
            <a:ext cx="7707750" cy="433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14445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Renderer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an engine that renders lots of</a:t>
            </a:r>
          </a:p>
          <a:p>
            <a:pPr lvl="1"/>
            <a:r>
              <a:rPr lang="en-US" dirty="0" smtClean="0"/>
              <a:t>Objects with different materials</a:t>
            </a:r>
          </a:p>
          <a:p>
            <a:pPr lvl="1"/>
            <a:r>
              <a:rPr lang="en-US" dirty="0" smtClean="0"/>
              <a:t>Dynamic lights</a:t>
            </a:r>
          </a:p>
          <a:p>
            <a:pPr lvl="1"/>
            <a:r>
              <a:rPr lang="en-US" dirty="0" smtClean="0"/>
              <a:t>Different light types</a:t>
            </a:r>
          </a:p>
          <a:p>
            <a:r>
              <a:rPr lang="en-US" dirty="0" smtClean="0"/>
              <a:t>Cleanly.  Efficiently.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8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3" y="1794986"/>
            <a:ext cx="7707750" cy="432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64651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2319338"/>
            <a:ext cx="8437563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058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Accumulation Pass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Geometry for each light</a:t>
            </a:r>
          </a:p>
          <a:p>
            <a:pPr lvl="1"/>
            <a:r>
              <a:rPr lang="en-US" dirty="0" smtClean="0"/>
              <a:t>Full-screen quad/triangle</a:t>
            </a:r>
          </a:p>
          <a:p>
            <a:pPr lvl="2"/>
            <a:r>
              <a:rPr lang="en-US" dirty="0"/>
              <a:t>w</a:t>
            </a:r>
            <a:r>
              <a:rPr lang="en-US" dirty="0" smtClean="0"/>
              <a:t>ith scissor/stencil test</a:t>
            </a:r>
          </a:p>
          <a:p>
            <a:pPr lvl="1"/>
            <a:r>
              <a:rPr lang="en-US" dirty="0" smtClean="0"/>
              <a:t>3D bounding geometry. Examples:</a:t>
            </a:r>
          </a:p>
          <a:p>
            <a:pPr lvl="2"/>
            <a:r>
              <a:rPr lang="en-US" dirty="0" smtClean="0"/>
              <a:t>Point light – sphere</a:t>
            </a:r>
          </a:p>
          <a:p>
            <a:pPr lvl="2"/>
            <a:r>
              <a:rPr lang="en-US" dirty="0" smtClean="0"/>
              <a:t>Spot light – </a:t>
            </a:r>
            <a:r>
              <a:rPr lang="en-US" dirty="0" smtClean="0"/>
              <a:t>cone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4362450"/>
            <a:ext cx="3352800" cy="1885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622793"/>
            <a:ext cx="4140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http://marcinignac.com/blog/deferred-rendering-explained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76811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Optimizing Light Accumulation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204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Images </a:t>
            </a:r>
            <a:r>
              <a:rPr lang="en-US" sz="1000" dirty="0" smtClean="0"/>
              <a:t>from </a:t>
            </a:r>
            <a:r>
              <a:rPr lang="en-US" sz="1000" dirty="0">
                <a:hlinkClick r:id="rId2"/>
              </a:rPr>
              <a:t>http://marcinignac.com/blog/deferred-rendering-explained</a:t>
            </a:r>
            <a:r>
              <a:rPr lang="en-US" sz="1000" dirty="0" smtClean="0">
                <a:hlinkClick r:id="rId2"/>
              </a:rPr>
              <a:t>/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676400"/>
            <a:ext cx="3352800" cy="18859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29591" y="3840786"/>
            <a:ext cx="6884819" cy="1885950"/>
            <a:chOff x="1344781" y="4665918"/>
            <a:chExt cx="6884819" cy="18859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81" y="4665918"/>
              <a:ext cx="3352800" cy="18859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6800" y="4665918"/>
              <a:ext cx="3352800" cy="188595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405456" y="5802902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Overlapping spheres</a:t>
            </a:r>
            <a:r>
              <a:rPr lang="en-US" smtClean="0"/>
              <a:t>: use additive </a:t>
            </a:r>
            <a:r>
              <a:rPr lang="en-US" dirty="0" smtClean="0"/>
              <a:t>blending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6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Optimizing Light Accumulation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140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2"/>
              </a:rPr>
              <a:t>http://marcinignac.com/blog/deferred-rendering-explained</a:t>
            </a:r>
            <a:r>
              <a:rPr lang="en-US" sz="1000" dirty="0" smtClean="0">
                <a:hlinkClick r:id="rId2"/>
              </a:rPr>
              <a:t>/</a:t>
            </a:r>
            <a:endParaRPr lang="en-US" sz="1000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10600" cy="2166522"/>
          </a:xfrm>
        </p:spPr>
        <p:txBody>
          <a:bodyPr/>
          <a:lstStyle/>
          <a:p>
            <a:r>
              <a:rPr lang="en-US" sz="2800" dirty="0" smtClean="0"/>
              <a:t>Render </a:t>
            </a:r>
            <a:r>
              <a:rPr lang="en-US" sz="2800" dirty="0" err="1" smtClean="0"/>
              <a:t>backfaces</a:t>
            </a:r>
            <a:r>
              <a:rPr lang="en-US" sz="2800" dirty="0" smtClean="0"/>
              <a:t> only (use </a:t>
            </a:r>
            <a:r>
              <a:rPr lang="en-US" sz="2800" dirty="0" err="1" smtClean="0"/>
              <a:t>frontface</a:t>
            </a:r>
            <a:r>
              <a:rPr lang="en-US" sz="2800" dirty="0" smtClean="0"/>
              <a:t> culling)</a:t>
            </a:r>
          </a:p>
          <a:p>
            <a:r>
              <a:rPr lang="en-US" sz="2800" dirty="0" smtClean="0"/>
              <a:t>Set depth test to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GREATER</a:t>
            </a:r>
          </a:p>
          <a:p>
            <a:r>
              <a:rPr lang="en-US" sz="2800" dirty="0" smtClean="0"/>
              <a:t>Now pixels need to belong to an object and be inside a sphere</a:t>
            </a:r>
            <a:endParaRPr lang="en-US" sz="28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095750"/>
            <a:ext cx="3962400" cy="2228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4095750"/>
            <a:ext cx="39624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46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Light Accumulation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://marcinignac.com/blog/deferred-rendering-explained/demo/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83" y="2783984"/>
            <a:ext cx="7474634" cy="35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34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WebGL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914400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https://hacks.mozilla.org/2014/01/webgl-deferred-shading/</a:t>
            </a:r>
            <a:endParaRPr lang="en-US" sz="2000" dirty="0"/>
          </a:p>
          <a:p>
            <a:r>
              <a:rPr lang="en-US" sz="2000" dirty="0" smtClean="0"/>
              <a:t>By </a:t>
            </a:r>
            <a:r>
              <a:rPr lang="en-US" sz="2000" dirty="0" err="1"/>
              <a:t>Yuqin</a:t>
            </a:r>
            <a:r>
              <a:rPr lang="en-US" sz="2000" dirty="0"/>
              <a:t> </a:t>
            </a:r>
            <a:r>
              <a:rPr lang="en-US" sz="2000" dirty="0" smtClean="0"/>
              <a:t>Shao and </a:t>
            </a:r>
            <a:r>
              <a:rPr lang="en-US" sz="2000" dirty="0" err="1"/>
              <a:t>Sijie</a:t>
            </a:r>
            <a:r>
              <a:rPr lang="en-US" sz="2000" dirty="0"/>
              <a:t> </a:t>
            </a:r>
            <a:r>
              <a:rPr lang="en-US" sz="2000" dirty="0" smtClean="0"/>
              <a:t>Tian, CIS 565 alumni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90954" y="3081997"/>
            <a:ext cx="7362092" cy="3352799"/>
            <a:chOff x="304800" y="3081997"/>
            <a:chExt cx="7362092" cy="33527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3081997"/>
              <a:ext cx="4021149" cy="32893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6800" y="3086686"/>
              <a:ext cx="2790092" cy="3348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56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/>
              <a:t>WEBGL_draw_buffers</a:t>
            </a:r>
            <a:r>
              <a:rPr lang="en-US" sz="3200" dirty="0"/>
              <a:t> </a:t>
            </a:r>
            <a:r>
              <a:rPr lang="en-US" sz="3200" dirty="0" smtClean="0"/>
              <a:t>performance impact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10" y="2667000"/>
            <a:ext cx="3937000" cy="32204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994" y="2799334"/>
            <a:ext cx="3937000" cy="3220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588" y="1716176"/>
            <a:ext cx="1156644" cy="9461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6633" y="5830669"/>
            <a:ext cx="4694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Helps most when g-buffer pass is expensive</a:t>
            </a:r>
          </a:p>
          <a:p>
            <a:pPr algn="ctr"/>
            <a:r>
              <a:rPr lang="en-US" dirty="0" smtClean="0"/>
              <a:t>(high scene complexity)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09894" y="5830669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Helps less when </a:t>
            </a:r>
            <a:r>
              <a:rPr lang="en-US" dirty="0"/>
              <a:t>light accumulation </a:t>
            </a:r>
            <a:r>
              <a:rPr lang="en-US" dirty="0" smtClean="0"/>
              <a:t>pass is expensive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9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Tile-Based Deferred Shading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en-US" sz="2800" dirty="0" smtClean="0"/>
              <a:t>Divide screen into 2D tiles, e.g., 16x16 pixels</a:t>
            </a:r>
          </a:p>
          <a:p>
            <a:r>
              <a:rPr lang="en-US" sz="2800" dirty="0" smtClean="0"/>
              <a:t>Determine which lights influence which tiles light-tile info</a:t>
            </a:r>
          </a:p>
          <a:p>
            <a:pPr lvl="1"/>
            <a:r>
              <a:rPr lang="en-US" sz="2400" dirty="0" smtClean="0"/>
              <a:t>CPU or compute </a:t>
            </a:r>
            <a:r>
              <a:rPr lang="en-US" sz="2400" dirty="0" err="1" smtClean="0"/>
              <a:t>shader</a:t>
            </a:r>
            <a:r>
              <a:rPr lang="en-US" sz="2400" dirty="0" smtClean="0"/>
              <a:t>!</a:t>
            </a:r>
          </a:p>
          <a:p>
            <a:r>
              <a:rPr lang="en-US" sz="2800" dirty="0" smtClean="0"/>
              <a:t>Light accumulation pass</a:t>
            </a:r>
          </a:p>
          <a:p>
            <a:pPr lvl="1"/>
            <a:r>
              <a:rPr lang="en-US" sz="2400" dirty="0" smtClean="0"/>
              <a:t>Read g-buffer once</a:t>
            </a:r>
          </a:p>
          <a:p>
            <a:pPr lvl="2"/>
            <a:r>
              <a:rPr lang="en-US" sz="2000" dirty="0" smtClean="0"/>
              <a:t>Save bandwidth compared</a:t>
            </a:r>
          </a:p>
          <a:p>
            <a:pPr marL="914400" lvl="2" indent="0">
              <a:buNone/>
            </a:pPr>
            <a:r>
              <a:rPr lang="en-US" sz="2000" dirty="0" smtClean="0"/>
              <a:t>to once per light</a:t>
            </a:r>
          </a:p>
          <a:p>
            <a:pPr lvl="1"/>
            <a:r>
              <a:rPr lang="en-US" sz="2400" dirty="0" smtClean="0"/>
              <a:t>Use light-tile info to find</a:t>
            </a:r>
          </a:p>
          <a:p>
            <a:pPr marL="457200" lvl="1" indent="0">
              <a:buNone/>
            </a:pPr>
            <a:r>
              <a:rPr lang="en-US" sz="2400" dirty="0"/>
              <a:t>w</a:t>
            </a:r>
            <a:r>
              <a:rPr lang="en-US" sz="2400" dirty="0" smtClean="0"/>
              <a:t>hich lights affect a pixel</a:t>
            </a: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4106"/>
            <a:ext cx="3547616" cy="29019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 bwMode="auto">
          <a:xfrm>
            <a:off x="7848600" y="2641650"/>
            <a:ext cx="3048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64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5278"/>
            <a:ext cx="3547616" cy="2901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Tile-Based Deferred Shading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en-US" sz="2800" dirty="0" smtClean="0"/>
              <a:t>Divide screen into 2D tiles, e.g., 16x16 pixels</a:t>
            </a:r>
          </a:p>
          <a:p>
            <a:r>
              <a:rPr lang="en-US" sz="2800" dirty="0" smtClean="0"/>
              <a:t>Determine which lights influence which tiles light-tile info</a:t>
            </a:r>
          </a:p>
          <a:p>
            <a:pPr lvl="1"/>
            <a:r>
              <a:rPr lang="en-US" sz="2400" dirty="0" smtClean="0"/>
              <a:t>CPU or compute </a:t>
            </a:r>
            <a:r>
              <a:rPr lang="en-US" sz="2400" dirty="0" err="1" smtClean="0"/>
              <a:t>shader</a:t>
            </a:r>
            <a:r>
              <a:rPr lang="en-US" sz="2400" dirty="0" smtClean="0"/>
              <a:t>!</a:t>
            </a:r>
          </a:p>
          <a:p>
            <a:r>
              <a:rPr lang="en-US" sz="2800" dirty="0" smtClean="0"/>
              <a:t>Light accumulation pass</a:t>
            </a:r>
          </a:p>
          <a:p>
            <a:pPr lvl="1"/>
            <a:r>
              <a:rPr lang="en-US" sz="2400" dirty="0" smtClean="0"/>
              <a:t>Read g-buffer once</a:t>
            </a:r>
          </a:p>
          <a:p>
            <a:pPr lvl="2"/>
            <a:r>
              <a:rPr lang="en-US" sz="2000" dirty="0" smtClean="0"/>
              <a:t>Save bandwidth compared</a:t>
            </a:r>
          </a:p>
          <a:p>
            <a:pPr marL="914400" lvl="2" indent="0">
              <a:buNone/>
            </a:pPr>
            <a:r>
              <a:rPr lang="en-US" sz="2000" dirty="0" smtClean="0"/>
              <a:t>to once per light</a:t>
            </a:r>
          </a:p>
          <a:p>
            <a:pPr lvl="1"/>
            <a:r>
              <a:rPr lang="en-US" sz="2400" dirty="0" smtClean="0"/>
              <a:t>Use light-tile info to find</a:t>
            </a:r>
          </a:p>
          <a:p>
            <a:pPr marL="457200" lvl="1" indent="0">
              <a:buNone/>
            </a:pPr>
            <a:r>
              <a:rPr lang="en-US" sz="2400" dirty="0"/>
              <a:t>w</a:t>
            </a:r>
            <a:r>
              <a:rPr lang="en-US" sz="2400" dirty="0" smtClean="0"/>
              <a:t>hich lights affect a pixel</a:t>
            </a:r>
            <a:endParaRPr lang="en-US" sz="2400" dirty="0" smtClean="0"/>
          </a:p>
        </p:txBody>
      </p:sp>
      <p:sp>
        <p:nvSpPr>
          <p:cNvPr id="8" name="Right Arrow 7"/>
          <p:cNvSpPr/>
          <p:nvPr/>
        </p:nvSpPr>
        <p:spPr bwMode="auto">
          <a:xfrm>
            <a:off x="7848600" y="2641650"/>
            <a:ext cx="3048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10600" cy="1371600"/>
          </a:xfrm>
        </p:spPr>
        <p:txBody>
          <a:bodyPr/>
          <a:lstStyle/>
          <a:p>
            <a:r>
              <a:rPr lang="en-US" dirty="0" smtClean="0"/>
              <a:t>Forward Rendering – Multi-Pass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09600" y="1828800"/>
            <a:ext cx="838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foreach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 light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{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  foreach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visible object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{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 Render using shader for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 this material/light;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endParaRPr lang="en-US" sz="2400" kern="0" dirty="0" smtClean="0">
              <a:solidFill>
                <a:schemeClr val="tx2"/>
              </a:solidFill>
              <a:latin typeface="Courier New" charset="0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  accumulate </a:t>
            </a: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in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framebuffer;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}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}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6019800"/>
            <a:ext cx="8229600" cy="609600"/>
          </a:xfrm>
        </p:spPr>
        <p:txBody>
          <a:bodyPr/>
          <a:lstStyle/>
          <a:p>
            <a:r>
              <a:rPr lang="en-US" dirty="0"/>
              <a:t>Pros and cons?</a:t>
            </a:r>
          </a:p>
        </p:txBody>
      </p:sp>
    </p:spTree>
    <p:extLst>
      <p:ext uri="{BB962C8B-B14F-4D97-AF65-F5344CB8AC3E}">
        <p14:creationId xmlns:p14="http://schemas.microsoft.com/office/powerpoint/2010/main" val="3334037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Tile-Based Deferred Shading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34869"/>
            <a:ext cx="4165600" cy="34074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584196"/>
            <a:ext cx="3556000" cy="290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4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19600"/>
          </a:xfrm>
        </p:spPr>
        <p:txBody>
          <a:bodyPr/>
          <a:lstStyle/>
          <a:p>
            <a:r>
              <a:rPr lang="en-US" sz="2000" dirty="0" smtClean="0"/>
              <a:t>Deferred Rendering in Killzone 2 – Michal Valient</a:t>
            </a:r>
          </a:p>
          <a:p>
            <a:pPr lvl="1"/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www.guerrilla-games.com/publications/dr_kz2_rsx_dev07.pdf</a:t>
            </a:r>
            <a:endParaRPr lang="en-US" sz="1600" dirty="0" smtClean="0"/>
          </a:p>
          <a:p>
            <a:r>
              <a:rPr lang="en-US" sz="2000" dirty="0"/>
              <a:t>Deferred Rendering in </a:t>
            </a:r>
            <a:r>
              <a:rPr lang="en-US" sz="2000" dirty="0" err="1"/>
              <a:t>Leadwerks</a:t>
            </a:r>
            <a:r>
              <a:rPr lang="en-US" sz="2000" dirty="0"/>
              <a:t> Engine - Josh </a:t>
            </a:r>
            <a:r>
              <a:rPr lang="en-US" sz="2000" dirty="0" err="1" smtClean="0"/>
              <a:t>Klint</a:t>
            </a:r>
            <a:endParaRPr lang="en-US" sz="2000" dirty="0" smtClean="0"/>
          </a:p>
          <a:p>
            <a:pPr lvl="1"/>
            <a:r>
              <a:rPr lang="en-US" sz="1600" dirty="0">
                <a:hlinkClick r:id="rId3"/>
              </a:rPr>
              <a:t>http://www.leadwerks.com/files/Deferred_Rendering_in_Leadwerks_Engine.pdf</a:t>
            </a:r>
            <a:endParaRPr lang="en-US" sz="1600" dirty="0"/>
          </a:p>
          <a:p>
            <a:r>
              <a:rPr lang="en-US" sz="2000" dirty="0" smtClean="0"/>
              <a:t>Light Pre-Pass – Wolfgang Engel</a:t>
            </a:r>
          </a:p>
          <a:p>
            <a:pPr lvl="1"/>
            <a:r>
              <a:rPr lang="en-US" sz="1600" dirty="0">
                <a:hlinkClick r:id="rId4"/>
              </a:rPr>
              <a:t>http://www.slideshare.net/cagetu/light-prepass</a:t>
            </a:r>
            <a:endParaRPr lang="en-US" sz="1600" dirty="0" smtClean="0"/>
          </a:p>
          <a:p>
            <a:r>
              <a:rPr lang="en-US" sz="2000" dirty="0" smtClean="0"/>
              <a:t>Compact </a:t>
            </a:r>
            <a:r>
              <a:rPr lang="en-US" sz="2000" dirty="0"/>
              <a:t>Normal Storage for Small </a:t>
            </a:r>
            <a:r>
              <a:rPr lang="en-US" sz="2000" dirty="0" smtClean="0"/>
              <a:t>G-Buffers </a:t>
            </a:r>
            <a:r>
              <a:rPr lang="en-US" sz="2000" dirty="0"/>
              <a:t>– Aras Pranckevičius</a:t>
            </a:r>
            <a:endParaRPr lang="en-US" sz="2000" dirty="0" smtClean="0"/>
          </a:p>
          <a:p>
            <a:pPr lvl="1"/>
            <a:r>
              <a:rPr lang="en-US" sz="1800" dirty="0">
                <a:hlinkClick r:id="rId5"/>
              </a:rPr>
              <a:t>http://</a:t>
            </a:r>
            <a:r>
              <a:rPr lang="en-US" sz="1800" dirty="0" smtClean="0">
                <a:hlinkClick r:id="rId5"/>
              </a:rPr>
              <a:t>aras-p.info/texts/CompactNormalStorage.html</a:t>
            </a:r>
            <a:endParaRPr lang="en-US" sz="1800" dirty="0" smtClean="0"/>
          </a:p>
          <a:p>
            <a:r>
              <a:rPr lang="en-US" sz="2000" dirty="0" err="1"/>
              <a:t>WebGL</a:t>
            </a:r>
            <a:r>
              <a:rPr lang="en-US" sz="2000" dirty="0"/>
              <a:t> Deferred Shading</a:t>
            </a:r>
            <a:endParaRPr lang="en-US" sz="2000" dirty="0" smtClean="0">
              <a:hlinkClick r:id="rId6"/>
            </a:endParaRPr>
          </a:p>
          <a:p>
            <a:pPr lvl="1"/>
            <a:r>
              <a:rPr lang="en-US" sz="1600" dirty="0" smtClean="0">
                <a:hlinkClick r:id="rId6"/>
              </a:rPr>
              <a:t>https</a:t>
            </a:r>
            <a:r>
              <a:rPr lang="en-US" sz="1600" dirty="0">
                <a:hlinkClick r:id="rId6"/>
              </a:rPr>
              <a:t>://hacks.mozilla.org/2014/01/webgl-deferred-shading</a:t>
            </a:r>
            <a:r>
              <a:rPr lang="en-US" sz="1600" dirty="0" smtClean="0">
                <a:hlinkClick r:id="rId6"/>
              </a:rPr>
              <a:t>/</a:t>
            </a:r>
            <a:endParaRPr lang="en-US" sz="1600" dirty="0" smtClean="0"/>
          </a:p>
          <a:p>
            <a:r>
              <a:rPr lang="en-US" sz="2000" dirty="0" smtClean="0"/>
              <a:t>Deferred Rendering Explained</a:t>
            </a:r>
          </a:p>
          <a:p>
            <a:pPr lvl="1"/>
            <a:r>
              <a:rPr lang="en-US" sz="1600" dirty="0">
                <a:hlinkClick r:id="rId7"/>
              </a:rPr>
              <a:t>http://marcinignac.com/blog/deferred-rendering-explained</a:t>
            </a:r>
            <a:r>
              <a:rPr lang="en-US" sz="1600" dirty="0" smtClean="0">
                <a:hlinkClick r:id="rId7"/>
              </a:rPr>
              <a:t>/</a:t>
            </a:r>
            <a:endParaRPr lang="en-US" sz="1600" dirty="0"/>
          </a:p>
          <a:p>
            <a:r>
              <a:rPr lang="en-US" sz="2000" dirty="0" err="1" smtClean="0"/>
              <a:t>WebGL</a:t>
            </a:r>
            <a:r>
              <a:rPr lang="en-US" sz="2000" dirty="0" smtClean="0"/>
              <a:t> </a:t>
            </a:r>
            <a:r>
              <a:rPr lang="en-US" sz="2000" dirty="0"/>
              <a:t>Deferred </a:t>
            </a:r>
            <a:r>
              <a:rPr lang="en-US" sz="2000" dirty="0" smtClean="0"/>
              <a:t>Shading (Floored)</a:t>
            </a:r>
          </a:p>
          <a:p>
            <a:pPr lvl="1"/>
            <a:r>
              <a:rPr lang="en-US" sz="1400" dirty="0">
                <a:hlinkClick r:id="rId8"/>
              </a:rPr>
              <a:t>http://www.floored.com/blog/2015webgl-deferred-shading-gbuffer-floating-point-texture</a:t>
            </a:r>
            <a:r>
              <a:rPr lang="en-US" sz="1400" dirty="0" smtClean="0">
                <a:hlinkClick r:id="rId8"/>
              </a:rPr>
              <a:t>/</a:t>
            </a: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5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10600" cy="1371600"/>
          </a:xfrm>
        </p:spPr>
        <p:txBody>
          <a:bodyPr/>
          <a:lstStyle/>
          <a:p>
            <a:r>
              <a:rPr lang="en-US" dirty="0" smtClean="0"/>
              <a:t>Forward Rendering – Multi-Pass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609600"/>
          </a:xfrm>
        </p:spPr>
        <p:txBody>
          <a:bodyPr/>
          <a:lstStyle/>
          <a:p>
            <a:r>
              <a:rPr lang="en-US" dirty="0" smtClean="0"/>
              <a:t>One shader per material/light-type</a:t>
            </a:r>
          </a:p>
          <a:p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do vertex transform, rasterization, material part of fragment shader, etc. multiple times for each object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Occluded fragments are shaded</a:t>
            </a:r>
          </a:p>
          <a:p>
            <a:pPr lvl="1"/>
            <a:r>
              <a:rPr lang="en-US" dirty="0" smtClean="0"/>
              <a:t>Not all lights affect the entire object</a:t>
            </a:r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01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10600" cy="1371600"/>
          </a:xfrm>
        </p:spPr>
        <p:txBody>
          <a:bodyPr/>
          <a:lstStyle/>
          <a:p>
            <a:r>
              <a:rPr lang="en-US" dirty="0" smtClean="0"/>
              <a:t>Forward Rendering – Single 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09600" y="18288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foreach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 visible object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{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find lights affecting object;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endParaRPr lang="en-US" sz="2400" kern="0" dirty="0" smtClean="0">
              <a:solidFill>
                <a:schemeClr val="tx2"/>
              </a:solidFill>
              <a:latin typeface="Courier New" charset="0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  <a:cs typeface="+mn-cs"/>
              </a:rPr>
              <a:t>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 Render all lights and materials using a single shader;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}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609600"/>
          </a:xfrm>
        </p:spPr>
        <p:txBody>
          <a:bodyPr/>
          <a:lstStyle/>
          <a:p>
            <a:r>
              <a:rPr lang="en-US" dirty="0" smtClean="0"/>
              <a:t>Pros and cons?</a:t>
            </a:r>
          </a:p>
        </p:txBody>
      </p:sp>
    </p:spTree>
    <p:extLst>
      <p:ext uri="{BB962C8B-B14F-4D97-AF65-F5344CB8AC3E}">
        <p14:creationId xmlns:p14="http://schemas.microsoft.com/office/powerpoint/2010/main" val="2003598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10600" cy="1371600"/>
          </a:xfrm>
        </p:spPr>
        <p:txBody>
          <a:bodyPr/>
          <a:lstStyle/>
          <a:p>
            <a:r>
              <a:rPr lang="en-US" dirty="0" smtClean="0"/>
              <a:t>Forward Rendering – Single 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609600"/>
          </a:xfrm>
        </p:spPr>
        <p:txBody>
          <a:bodyPr/>
          <a:lstStyle/>
          <a:p>
            <a:r>
              <a:rPr lang="en-US" dirty="0" smtClean="0"/>
              <a:t>Lots of shaders</a:t>
            </a:r>
          </a:p>
          <a:p>
            <a:pPr lvl="1"/>
            <a:r>
              <a:rPr lang="en-US" dirty="0" smtClean="0"/>
              <a:t>One shader per material/light-combination</a:t>
            </a:r>
          </a:p>
          <a:p>
            <a:pPr lvl="1"/>
            <a:r>
              <a:rPr lang="en-US" dirty="0" smtClean="0"/>
              <a:t>Hard to author shaders</a:t>
            </a:r>
          </a:p>
          <a:p>
            <a:pPr lvl="1"/>
            <a:r>
              <a:rPr lang="en-US" dirty="0" smtClean="0"/>
              <a:t>May require runtime compile/link</a:t>
            </a:r>
          </a:p>
          <a:p>
            <a:pPr lvl="1"/>
            <a:r>
              <a:rPr lang="en-US" dirty="0" smtClean="0"/>
              <a:t>Long </a:t>
            </a:r>
            <a:r>
              <a:rPr lang="en-US" dirty="0" err="1" smtClean="0"/>
              <a:t>ubershader</a:t>
            </a:r>
            <a:r>
              <a:rPr lang="en-US" dirty="0" smtClean="0"/>
              <a:t> increase compile times</a:t>
            </a:r>
          </a:p>
          <a:p>
            <a:pPr lvl="1"/>
            <a:r>
              <a:rPr lang="en-US" dirty="0" smtClean="0"/>
              <a:t>More potential shaders to sort by</a:t>
            </a:r>
          </a:p>
          <a:p>
            <a:r>
              <a:rPr lang="en-US" dirty="0" smtClean="0"/>
              <a:t>Same as multi-pass</a:t>
            </a:r>
          </a:p>
          <a:p>
            <a:pPr lvl="1"/>
            <a:r>
              <a:rPr lang="en-US" dirty="0" smtClean="0"/>
              <a:t>Occluded fragments are shaded</a:t>
            </a:r>
          </a:p>
          <a:p>
            <a:pPr lvl="1"/>
            <a:r>
              <a:rPr lang="en-US" dirty="0" smtClean="0"/>
              <a:t>Not all lights affect the entire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5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Rendering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9600" y="18288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foreach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 visible object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{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write properties to g-buffer;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}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foreach</a:t>
            </a: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light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{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compute light using </a:t>
            </a: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g-buffer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;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accumulate in framebuffer;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}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6019800"/>
            <a:ext cx="8229600" cy="609600"/>
          </a:xfrm>
        </p:spPr>
        <p:txBody>
          <a:bodyPr/>
          <a:lstStyle/>
          <a:p>
            <a:r>
              <a:rPr lang="en-US" dirty="0"/>
              <a:t>Pros and cons?</a:t>
            </a:r>
          </a:p>
        </p:txBody>
      </p:sp>
    </p:spTree>
    <p:extLst>
      <p:ext uri="{BB962C8B-B14F-4D97-AF65-F5344CB8AC3E}">
        <p14:creationId xmlns:p14="http://schemas.microsoft.com/office/powerpoint/2010/main" val="3799339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Rendering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09600"/>
          </a:xfrm>
        </p:spPr>
        <p:txBody>
          <a:bodyPr/>
          <a:lstStyle/>
          <a:p>
            <a:r>
              <a:rPr lang="en-US" dirty="0" smtClean="0"/>
              <a:t>Decouple lighting from scene complexity</a:t>
            </a:r>
          </a:p>
          <a:p>
            <a:r>
              <a:rPr lang="en-US" dirty="0" smtClean="0"/>
              <a:t>Few shaders</a:t>
            </a:r>
          </a:p>
          <a:p>
            <a:pPr lvl="1"/>
            <a:r>
              <a:rPr lang="en-US" dirty="0" smtClean="0"/>
              <a:t>One per material</a:t>
            </a:r>
          </a:p>
          <a:p>
            <a:pPr lvl="1"/>
            <a:r>
              <a:rPr lang="en-US" dirty="0" smtClean="0"/>
              <a:t>One per light type</a:t>
            </a:r>
          </a:p>
          <a:p>
            <a:r>
              <a:rPr lang="en-US" dirty="0" smtClean="0"/>
              <a:t>Only transform and rasterize each object once</a:t>
            </a:r>
          </a:p>
          <a:p>
            <a:r>
              <a:rPr lang="en-US" dirty="0" smtClean="0"/>
              <a:t>Only light non-occluded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4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Rendering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09600"/>
          </a:xfrm>
        </p:spPr>
        <p:txBody>
          <a:bodyPr/>
          <a:lstStyle/>
          <a:p>
            <a:r>
              <a:rPr lang="en-US" dirty="0" smtClean="0"/>
              <a:t>Memory bandwidth usage </a:t>
            </a:r>
            <a:r>
              <a:rPr lang="en-US" dirty="0"/>
              <a:t>- </a:t>
            </a:r>
            <a:r>
              <a:rPr lang="en-US" dirty="0" smtClean="0"/>
              <a:t>read </a:t>
            </a:r>
            <a:r>
              <a:rPr lang="en-US" dirty="0"/>
              <a:t>g-buffer for each </a:t>
            </a:r>
            <a:r>
              <a:rPr lang="en-US" dirty="0" smtClean="0"/>
              <a:t>light</a:t>
            </a:r>
          </a:p>
          <a:p>
            <a:r>
              <a:rPr lang="en-US" dirty="0" smtClean="0"/>
              <a:t>Recalculate </a:t>
            </a:r>
            <a:r>
              <a:rPr lang="en-US" dirty="0"/>
              <a:t>full lighting equation for each </a:t>
            </a:r>
            <a:r>
              <a:rPr lang="en-US" dirty="0" smtClean="0"/>
              <a:t>light</a:t>
            </a:r>
          </a:p>
          <a:p>
            <a:r>
              <a:rPr lang="en-US" dirty="0" smtClean="0"/>
              <a:t>Limited </a:t>
            </a:r>
            <a:r>
              <a:rPr lang="en-US" dirty="0"/>
              <a:t>material properties in g-buffer</a:t>
            </a:r>
          </a:p>
          <a:p>
            <a:r>
              <a:rPr lang="en-US" dirty="0" smtClean="0"/>
              <a:t>MSAA and translucency are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168889"/>
      </p:ext>
    </p:extLst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22647</TotalTime>
  <Words>1117</Words>
  <Application>Microsoft Macintosh PowerPoint</Application>
  <PresentationFormat>On-screen Show (4:3)</PresentationFormat>
  <Paragraphs>241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 Black</vt:lpstr>
      <vt:lpstr>Courier New</vt:lpstr>
      <vt:lpstr>Times New Roman</vt:lpstr>
      <vt:lpstr>Wingdings</vt:lpstr>
      <vt:lpstr>Arial</vt:lpstr>
      <vt:lpstr>Pixel</vt:lpstr>
      <vt:lpstr>Deferred Shading</vt:lpstr>
      <vt:lpstr>Renderer Design</vt:lpstr>
      <vt:lpstr>Forward Rendering – Multi-Pass</vt:lpstr>
      <vt:lpstr>Forward Rendering – Multi-Pass</vt:lpstr>
      <vt:lpstr>Forward Rendering – Single Pass</vt:lpstr>
      <vt:lpstr>Forward Rendering – Single Pass</vt:lpstr>
      <vt:lpstr>Deferred Rendering</vt:lpstr>
      <vt:lpstr>Deferred Rendering</vt:lpstr>
      <vt:lpstr>Deferred Rendering</vt:lpstr>
      <vt:lpstr>G-Buffer Layout in Leadwerks 2.1</vt:lpstr>
      <vt:lpstr>G-Buffer Layout in Leadwerks 2.1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Light Accumulation Pass</vt:lpstr>
      <vt:lpstr>Optimizing Light Accumulation</vt:lpstr>
      <vt:lpstr>Optimizing Light Accumulation</vt:lpstr>
      <vt:lpstr>Optimizing Light Accumulation</vt:lpstr>
      <vt:lpstr>WebGL Demo</vt:lpstr>
      <vt:lpstr>WEBGL_draw_buffers performance impact</vt:lpstr>
      <vt:lpstr>Tile-Based Deferred Shading</vt:lpstr>
      <vt:lpstr>Tile-Based Deferred Shading</vt:lpstr>
      <vt:lpstr>Tile-Based Deferred Shading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Cozzi, Patrick</cp:lastModifiedBy>
  <cp:revision>528</cp:revision>
  <cp:lastPrinted>2012-11-26T17:49:29Z</cp:lastPrinted>
  <dcterms:created xsi:type="dcterms:W3CDTF">2011-01-14T02:17:40Z</dcterms:created>
  <dcterms:modified xsi:type="dcterms:W3CDTF">2016-10-31T21:15:36Z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